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107" d="100"/>
          <a:sy n="107" d="100"/>
        </p:scale>
        <p:origin x="138" y="19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524000" y="1122363"/>
            <a:ext cx="9144000" cy="2387600"/>
          </a:xfrm>
        </p:spPr>
        <p:txBody>
          <a:bodyPr anchor="b"/>
          <a:lstStyle>
            <a:lvl1pPr algn="ctr">
              <a:defRPr sz="6000"/>
            </a:lvl1pPr>
          </a:lstStyle>
          <a:p>
            <a:r>
              <a:rPr lang="fr-FR" smtClean="0"/>
              <a:t>Modifiez le style du titre</a:t>
            </a:r>
            <a:endParaRPr lang="fr-FR"/>
          </a:p>
        </p:txBody>
      </p:sp>
      <p:sp>
        <p:nvSpPr>
          <p:cNvPr id="3" name="Sous-titr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smtClean="0"/>
              <a:t>Modifier le style des sous-titres du masque</a:t>
            </a:r>
            <a:endParaRPr lang="fr-FR"/>
          </a:p>
        </p:txBody>
      </p:sp>
      <p:sp>
        <p:nvSpPr>
          <p:cNvPr id="4" name="Espace réservé de la date 3"/>
          <p:cNvSpPr>
            <a:spLocks noGrp="1"/>
          </p:cNvSpPr>
          <p:nvPr>
            <p:ph type="dt" sz="half" idx="10"/>
          </p:nvPr>
        </p:nvSpPr>
        <p:spPr/>
        <p:txBody>
          <a:bodyPr/>
          <a:lstStyle/>
          <a:p>
            <a:fld id="{EFA528A3-6376-449F-A9FD-078BBABDB3B0}" type="datetimeFigureOut">
              <a:rPr lang="fr-FR" smtClean="0"/>
              <a:t>16/05/2023</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E5CFF3B5-ABC8-4B66-9A0B-24E5ADE8A5F6}" type="slidenum">
              <a:rPr lang="fr-FR" smtClean="0"/>
              <a:t>‹N°›</a:t>
            </a:fld>
            <a:endParaRPr lang="fr-FR"/>
          </a:p>
        </p:txBody>
      </p:sp>
    </p:spTree>
    <p:extLst>
      <p:ext uri="{BB962C8B-B14F-4D97-AF65-F5344CB8AC3E}">
        <p14:creationId xmlns:p14="http://schemas.microsoft.com/office/powerpoint/2010/main" val="417827929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EFA528A3-6376-449F-A9FD-078BBABDB3B0}" type="datetimeFigureOut">
              <a:rPr lang="fr-FR" smtClean="0"/>
              <a:t>16/05/2023</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E5CFF3B5-ABC8-4B66-9A0B-24E5ADE8A5F6}" type="slidenum">
              <a:rPr lang="fr-FR" smtClean="0"/>
              <a:t>‹N°›</a:t>
            </a:fld>
            <a:endParaRPr lang="fr-FR"/>
          </a:p>
        </p:txBody>
      </p:sp>
    </p:spTree>
    <p:extLst>
      <p:ext uri="{BB962C8B-B14F-4D97-AF65-F5344CB8AC3E}">
        <p14:creationId xmlns:p14="http://schemas.microsoft.com/office/powerpoint/2010/main" val="19370208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8724900" y="365125"/>
            <a:ext cx="2628900" cy="5811838"/>
          </a:xfrm>
        </p:spPr>
        <p:txBody>
          <a:bodyPr vert="eaVert"/>
          <a:lstStyle/>
          <a:p>
            <a:r>
              <a:rPr lang="fr-FR" smtClean="0"/>
              <a:t>Modifiez le style du titre</a:t>
            </a:r>
            <a:endParaRPr lang="fr-FR"/>
          </a:p>
        </p:txBody>
      </p:sp>
      <p:sp>
        <p:nvSpPr>
          <p:cNvPr id="3" name="Espace réservé du texte vertical 2"/>
          <p:cNvSpPr>
            <a:spLocks noGrp="1"/>
          </p:cNvSpPr>
          <p:nvPr>
            <p:ph type="body" orient="vert" idx="1"/>
          </p:nvPr>
        </p:nvSpPr>
        <p:spPr>
          <a:xfrm>
            <a:off x="838200" y="365125"/>
            <a:ext cx="7734300" cy="5811838"/>
          </a:xfrm>
        </p:spPr>
        <p:txBody>
          <a:bodyPr vert="eaVert"/>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EFA528A3-6376-449F-A9FD-078BBABDB3B0}" type="datetimeFigureOut">
              <a:rPr lang="fr-FR" smtClean="0"/>
              <a:t>16/05/2023</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E5CFF3B5-ABC8-4B66-9A0B-24E5ADE8A5F6}" type="slidenum">
              <a:rPr lang="fr-FR" smtClean="0"/>
              <a:t>‹N°›</a:t>
            </a:fld>
            <a:endParaRPr lang="fr-FR"/>
          </a:p>
        </p:txBody>
      </p:sp>
    </p:spTree>
    <p:extLst>
      <p:ext uri="{BB962C8B-B14F-4D97-AF65-F5344CB8AC3E}">
        <p14:creationId xmlns:p14="http://schemas.microsoft.com/office/powerpoint/2010/main" val="11763037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idx="1"/>
          </p:nvPr>
        </p:nvSpPr>
        <p:spPr/>
        <p:txBody>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EFA528A3-6376-449F-A9FD-078BBABDB3B0}" type="datetimeFigureOut">
              <a:rPr lang="fr-FR" smtClean="0"/>
              <a:t>16/05/2023</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E5CFF3B5-ABC8-4B66-9A0B-24E5ADE8A5F6}" type="slidenum">
              <a:rPr lang="fr-FR" smtClean="0"/>
              <a:t>‹N°›</a:t>
            </a:fld>
            <a:endParaRPr lang="fr-FR"/>
          </a:p>
        </p:txBody>
      </p:sp>
    </p:spTree>
    <p:extLst>
      <p:ext uri="{BB962C8B-B14F-4D97-AF65-F5344CB8AC3E}">
        <p14:creationId xmlns:p14="http://schemas.microsoft.com/office/powerpoint/2010/main" val="27344656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831850" y="1709738"/>
            <a:ext cx="10515600" cy="2852737"/>
          </a:xfrm>
        </p:spPr>
        <p:txBody>
          <a:bodyPr anchor="b"/>
          <a:lstStyle>
            <a:lvl1pPr>
              <a:defRPr sz="6000"/>
            </a:lvl1pPr>
          </a:lstStyle>
          <a:p>
            <a:r>
              <a:rPr lang="fr-FR" smtClean="0"/>
              <a:t>Modifiez le style du titre</a:t>
            </a:r>
            <a:endParaRPr lang="fr-FR"/>
          </a:p>
        </p:txBody>
      </p:sp>
      <p:sp>
        <p:nvSpPr>
          <p:cNvPr id="3" name="Espace réservé du texte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smtClean="0"/>
              <a:t>Modifier les styles du texte du masque</a:t>
            </a:r>
          </a:p>
        </p:txBody>
      </p:sp>
      <p:sp>
        <p:nvSpPr>
          <p:cNvPr id="4" name="Espace réservé de la date 3"/>
          <p:cNvSpPr>
            <a:spLocks noGrp="1"/>
          </p:cNvSpPr>
          <p:nvPr>
            <p:ph type="dt" sz="half" idx="10"/>
          </p:nvPr>
        </p:nvSpPr>
        <p:spPr/>
        <p:txBody>
          <a:bodyPr/>
          <a:lstStyle/>
          <a:p>
            <a:fld id="{EFA528A3-6376-449F-A9FD-078BBABDB3B0}" type="datetimeFigureOut">
              <a:rPr lang="fr-FR" smtClean="0"/>
              <a:t>16/05/2023</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E5CFF3B5-ABC8-4B66-9A0B-24E5ADE8A5F6}" type="slidenum">
              <a:rPr lang="fr-FR" smtClean="0"/>
              <a:t>‹N°›</a:t>
            </a:fld>
            <a:endParaRPr lang="fr-FR"/>
          </a:p>
        </p:txBody>
      </p:sp>
    </p:spTree>
    <p:extLst>
      <p:ext uri="{BB962C8B-B14F-4D97-AF65-F5344CB8AC3E}">
        <p14:creationId xmlns:p14="http://schemas.microsoft.com/office/powerpoint/2010/main" val="38211586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sz="half" idx="1"/>
          </p:nvPr>
        </p:nvSpPr>
        <p:spPr>
          <a:xfrm>
            <a:off x="838200" y="1825625"/>
            <a:ext cx="5181600" cy="4351338"/>
          </a:xfrm>
        </p:spPr>
        <p:txBody>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6172200" y="1825625"/>
            <a:ext cx="5181600" cy="4351338"/>
          </a:xfrm>
        </p:spPr>
        <p:txBody>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4"/>
          <p:cNvSpPr>
            <a:spLocks noGrp="1"/>
          </p:cNvSpPr>
          <p:nvPr>
            <p:ph type="dt" sz="half" idx="10"/>
          </p:nvPr>
        </p:nvSpPr>
        <p:spPr/>
        <p:txBody>
          <a:bodyPr/>
          <a:lstStyle/>
          <a:p>
            <a:fld id="{EFA528A3-6376-449F-A9FD-078BBABDB3B0}" type="datetimeFigureOut">
              <a:rPr lang="fr-FR" smtClean="0"/>
              <a:t>16/05/2023</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E5CFF3B5-ABC8-4B66-9A0B-24E5ADE8A5F6}" type="slidenum">
              <a:rPr lang="fr-FR" smtClean="0"/>
              <a:t>‹N°›</a:t>
            </a:fld>
            <a:endParaRPr lang="fr-FR"/>
          </a:p>
        </p:txBody>
      </p:sp>
    </p:spTree>
    <p:extLst>
      <p:ext uri="{BB962C8B-B14F-4D97-AF65-F5344CB8AC3E}">
        <p14:creationId xmlns:p14="http://schemas.microsoft.com/office/powerpoint/2010/main" val="8302000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839788" y="365125"/>
            <a:ext cx="10515600" cy="1325563"/>
          </a:xfrm>
        </p:spPr>
        <p:txBody>
          <a:bodyPr/>
          <a:lstStyle/>
          <a:p>
            <a:r>
              <a:rPr lang="fr-FR" smtClean="0"/>
              <a:t>Modifiez le style du titre</a:t>
            </a:r>
            <a:endParaRPr lang="fr-FR"/>
          </a:p>
        </p:txBody>
      </p:sp>
      <p:sp>
        <p:nvSpPr>
          <p:cNvPr id="3" name="Espace réservé du texte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Modifier les styles du texte du masque</a:t>
            </a:r>
          </a:p>
        </p:txBody>
      </p:sp>
      <p:sp>
        <p:nvSpPr>
          <p:cNvPr id="4" name="Espace réservé du contenu 3"/>
          <p:cNvSpPr>
            <a:spLocks noGrp="1"/>
          </p:cNvSpPr>
          <p:nvPr>
            <p:ph sz="half" idx="2"/>
          </p:nvPr>
        </p:nvSpPr>
        <p:spPr>
          <a:xfrm>
            <a:off x="839788" y="2505075"/>
            <a:ext cx="5157787" cy="3684588"/>
          </a:xfrm>
        </p:spPr>
        <p:txBody>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Modifier les styles du texte du masque</a:t>
            </a:r>
          </a:p>
        </p:txBody>
      </p:sp>
      <p:sp>
        <p:nvSpPr>
          <p:cNvPr id="6" name="Espace réservé du contenu 5"/>
          <p:cNvSpPr>
            <a:spLocks noGrp="1"/>
          </p:cNvSpPr>
          <p:nvPr>
            <p:ph sz="quarter" idx="4"/>
          </p:nvPr>
        </p:nvSpPr>
        <p:spPr>
          <a:xfrm>
            <a:off x="6172200" y="2505075"/>
            <a:ext cx="5183188" cy="3684588"/>
          </a:xfrm>
        </p:spPr>
        <p:txBody>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6"/>
          <p:cNvSpPr>
            <a:spLocks noGrp="1"/>
          </p:cNvSpPr>
          <p:nvPr>
            <p:ph type="dt" sz="half" idx="10"/>
          </p:nvPr>
        </p:nvSpPr>
        <p:spPr/>
        <p:txBody>
          <a:bodyPr/>
          <a:lstStyle/>
          <a:p>
            <a:fld id="{EFA528A3-6376-449F-A9FD-078BBABDB3B0}" type="datetimeFigureOut">
              <a:rPr lang="fr-FR" smtClean="0"/>
              <a:t>16/05/2023</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E5CFF3B5-ABC8-4B66-9A0B-24E5ADE8A5F6}" type="slidenum">
              <a:rPr lang="fr-FR" smtClean="0"/>
              <a:t>‹N°›</a:t>
            </a:fld>
            <a:endParaRPr lang="fr-FR"/>
          </a:p>
        </p:txBody>
      </p:sp>
    </p:spTree>
    <p:extLst>
      <p:ext uri="{BB962C8B-B14F-4D97-AF65-F5344CB8AC3E}">
        <p14:creationId xmlns:p14="http://schemas.microsoft.com/office/powerpoint/2010/main" val="356247720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e la date 2"/>
          <p:cNvSpPr>
            <a:spLocks noGrp="1"/>
          </p:cNvSpPr>
          <p:nvPr>
            <p:ph type="dt" sz="half" idx="10"/>
          </p:nvPr>
        </p:nvSpPr>
        <p:spPr/>
        <p:txBody>
          <a:bodyPr/>
          <a:lstStyle/>
          <a:p>
            <a:fld id="{EFA528A3-6376-449F-A9FD-078BBABDB3B0}" type="datetimeFigureOut">
              <a:rPr lang="fr-FR" smtClean="0"/>
              <a:t>16/05/2023</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E5CFF3B5-ABC8-4B66-9A0B-24E5ADE8A5F6}" type="slidenum">
              <a:rPr lang="fr-FR" smtClean="0"/>
              <a:t>‹N°›</a:t>
            </a:fld>
            <a:endParaRPr lang="fr-FR"/>
          </a:p>
        </p:txBody>
      </p:sp>
    </p:spTree>
    <p:extLst>
      <p:ext uri="{BB962C8B-B14F-4D97-AF65-F5344CB8AC3E}">
        <p14:creationId xmlns:p14="http://schemas.microsoft.com/office/powerpoint/2010/main" val="13672214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EFA528A3-6376-449F-A9FD-078BBABDB3B0}" type="datetimeFigureOut">
              <a:rPr lang="fr-FR" smtClean="0"/>
              <a:t>16/05/2023</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E5CFF3B5-ABC8-4B66-9A0B-24E5ADE8A5F6}" type="slidenum">
              <a:rPr lang="fr-FR" smtClean="0"/>
              <a:t>‹N°›</a:t>
            </a:fld>
            <a:endParaRPr lang="fr-FR"/>
          </a:p>
        </p:txBody>
      </p:sp>
    </p:spTree>
    <p:extLst>
      <p:ext uri="{BB962C8B-B14F-4D97-AF65-F5344CB8AC3E}">
        <p14:creationId xmlns:p14="http://schemas.microsoft.com/office/powerpoint/2010/main" val="9348265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839788" y="457200"/>
            <a:ext cx="3932237" cy="1600200"/>
          </a:xfrm>
        </p:spPr>
        <p:txBody>
          <a:bodyPr anchor="b"/>
          <a:lstStyle>
            <a:lvl1pPr>
              <a:defRPr sz="3200"/>
            </a:lvl1pPr>
          </a:lstStyle>
          <a:p>
            <a:r>
              <a:rPr lang="fr-FR" smtClean="0"/>
              <a:t>Modifiez le style du titre</a:t>
            </a:r>
            <a:endParaRPr lang="fr-FR"/>
          </a:p>
        </p:txBody>
      </p:sp>
      <p:sp>
        <p:nvSpPr>
          <p:cNvPr id="3" name="Espace réservé du contenu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smtClean="0"/>
              <a:t>Modifier les styles du texte du masque</a:t>
            </a:r>
          </a:p>
        </p:txBody>
      </p:sp>
      <p:sp>
        <p:nvSpPr>
          <p:cNvPr id="5" name="Espace réservé de la date 4"/>
          <p:cNvSpPr>
            <a:spLocks noGrp="1"/>
          </p:cNvSpPr>
          <p:nvPr>
            <p:ph type="dt" sz="half" idx="10"/>
          </p:nvPr>
        </p:nvSpPr>
        <p:spPr/>
        <p:txBody>
          <a:bodyPr/>
          <a:lstStyle/>
          <a:p>
            <a:fld id="{EFA528A3-6376-449F-A9FD-078BBABDB3B0}" type="datetimeFigureOut">
              <a:rPr lang="fr-FR" smtClean="0"/>
              <a:t>16/05/2023</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E5CFF3B5-ABC8-4B66-9A0B-24E5ADE8A5F6}" type="slidenum">
              <a:rPr lang="fr-FR" smtClean="0"/>
              <a:t>‹N°›</a:t>
            </a:fld>
            <a:endParaRPr lang="fr-FR"/>
          </a:p>
        </p:txBody>
      </p:sp>
    </p:spTree>
    <p:extLst>
      <p:ext uri="{BB962C8B-B14F-4D97-AF65-F5344CB8AC3E}">
        <p14:creationId xmlns:p14="http://schemas.microsoft.com/office/powerpoint/2010/main" val="22996303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839788" y="457200"/>
            <a:ext cx="3932237" cy="1600200"/>
          </a:xfrm>
        </p:spPr>
        <p:txBody>
          <a:bodyPr anchor="b"/>
          <a:lstStyle>
            <a:lvl1pPr>
              <a:defRPr sz="3200"/>
            </a:lvl1pPr>
          </a:lstStyle>
          <a:p>
            <a:r>
              <a:rPr lang="fr-FR" smtClean="0"/>
              <a:t>Modifiez le style du titre</a:t>
            </a:r>
            <a:endParaRPr lang="fr-FR"/>
          </a:p>
        </p:txBody>
      </p:sp>
      <p:sp>
        <p:nvSpPr>
          <p:cNvPr id="3" name="Espace réservé pour une image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smtClean="0"/>
              <a:t>Modifier les styles du texte du masque</a:t>
            </a:r>
          </a:p>
        </p:txBody>
      </p:sp>
      <p:sp>
        <p:nvSpPr>
          <p:cNvPr id="5" name="Espace réservé de la date 4"/>
          <p:cNvSpPr>
            <a:spLocks noGrp="1"/>
          </p:cNvSpPr>
          <p:nvPr>
            <p:ph type="dt" sz="half" idx="10"/>
          </p:nvPr>
        </p:nvSpPr>
        <p:spPr/>
        <p:txBody>
          <a:bodyPr/>
          <a:lstStyle/>
          <a:p>
            <a:fld id="{EFA528A3-6376-449F-A9FD-078BBABDB3B0}" type="datetimeFigureOut">
              <a:rPr lang="fr-FR" smtClean="0"/>
              <a:t>16/05/2023</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E5CFF3B5-ABC8-4B66-9A0B-24E5ADE8A5F6}" type="slidenum">
              <a:rPr lang="fr-FR" smtClean="0"/>
              <a:t>‹N°›</a:t>
            </a:fld>
            <a:endParaRPr lang="fr-FR"/>
          </a:p>
        </p:txBody>
      </p:sp>
    </p:spTree>
    <p:extLst>
      <p:ext uri="{BB962C8B-B14F-4D97-AF65-F5344CB8AC3E}">
        <p14:creationId xmlns:p14="http://schemas.microsoft.com/office/powerpoint/2010/main" val="24436794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smtClean="0"/>
              <a:t>Modifiez le style du titre</a:t>
            </a:r>
            <a:endParaRPr lang="fr-FR"/>
          </a:p>
        </p:txBody>
      </p:sp>
      <p:sp>
        <p:nvSpPr>
          <p:cNvPr id="3" name="Espace réservé du texte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FA528A3-6376-449F-A9FD-078BBABDB3B0}" type="datetimeFigureOut">
              <a:rPr lang="fr-FR" smtClean="0"/>
              <a:t>16/05/2023</a:t>
            </a:fld>
            <a:endParaRPr lang="fr-FR"/>
          </a:p>
        </p:txBody>
      </p:sp>
      <p:sp>
        <p:nvSpPr>
          <p:cNvPr id="5" name="Espace réservé du pied de page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5CFF3B5-ABC8-4B66-9A0B-24E5ADE8A5F6}" type="slidenum">
              <a:rPr lang="fr-FR" smtClean="0"/>
              <a:t>‹N°›</a:t>
            </a:fld>
            <a:endParaRPr lang="fr-FR"/>
          </a:p>
        </p:txBody>
      </p:sp>
    </p:spTree>
    <p:extLst>
      <p:ext uri="{BB962C8B-B14F-4D97-AF65-F5344CB8AC3E}">
        <p14:creationId xmlns:p14="http://schemas.microsoft.com/office/powerpoint/2010/main" val="402016446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524000" y="2475345"/>
            <a:ext cx="9144000" cy="1034618"/>
          </a:xfrm>
        </p:spPr>
        <p:txBody>
          <a:bodyPr/>
          <a:lstStyle/>
          <a:p>
            <a:r>
              <a:rPr lang="fr-FR" dirty="0" smtClean="0">
                <a:solidFill>
                  <a:srgbClr val="0070C0"/>
                </a:solidFill>
              </a:rPr>
              <a:t>Chorus pro travaux</a:t>
            </a:r>
            <a:endParaRPr lang="fr-FR" dirty="0">
              <a:solidFill>
                <a:srgbClr val="0070C0"/>
              </a:solidFill>
            </a:endParaRPr>
          </a:p>
        </p:txBody>
      </p:sp>
      <p:sp>
        <p:nvSpPr>
          <p:cNvPr id="3" name="Sous-titre 2"/>
          <p:cNvSpPr>
            <a:spLocks noGrp="1"/>
          </p:cNvSpPr>
          <p:nvPr>
            <p:ph type="subTitle" idx="1"/>
          </p:nvPr>
        </p:nvSpPr>
        <p:spPr>
          <a:xfrm>
            <a:off x="1523999" y="3602038"/>
            <a:ext cx="9412941" cy="794471"/>
          </a:xfrm>
        </p:spPr>
        <p:txBody>
          <a:bodyPr>
            <a:normAutofit fontScale="92500"/>
          </a:bodyPr>
          <a:lstStyle/>
          <a:p>
            <a:r>
              <a:rPr lang="fr-FR" sz="3200" dirty="0" smtClean="0">
                <a:solidFill>
                  <a:schemeClr val="accent1"/>
                </a:solidFill>
              </a:rPr>
              <a:t>Dépôt des factures pour les marchés et contrats avec MOE</a:t>
            </a:r>
            <a:endParaRPr lang="fr-FR" sz="3200" dirty="0">
              <a:solidFill>
                <a:schemeClr val="accent1"/>
              </a:solidFill>
            </a:endParaRPr>
          </a:p>
        </p:txBody>
      </p:sp>
      <p:pic>
        <p:nvPicPr>
          <p:cNvPr id="4" name="Image 3"/>
          <p:cNvPicPr>
            <a:picLocks noChangeAspect="1"/>
          </p:cNvPicPr>
          <p:nvPr/>
        </p:nvPicPr>
        <p:blipFill>
          <a:blip r:embed="rId2"/>
          <a:stretch>
            <a:fillRect/>
          </a:stretch>
        </p:blipFill>
        <p:spPr>
          <a:xfrm>
            <a:off x="515937" y="442624"/>
            <a:ext cx="2828925" cy="1114425"/>
          </a:xfrm>
          <a:prstGeom prst="rect">
            <a:avLst/>
          </a:prstGeom>
        </p:spPr>
      </p:pic>
    </p:spTree>
    <p:extLst>
      <p:ext uri="{BB962C8B-B14F-4D97-AF65-F5344CB8AC3E}">
        <p14:creationId xmlns:p14="http://schemas.microsoft.com/office/powerpoint/2010/main" val="249291413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sz="4000" dirty="0" smtClean="0">
                <a:solidFill>
                  <a:srgbClr val="0070C0"/>
                </a:solidFill>
              </a:rPr>
              <a:t>1/ Choix du fichier à importer et format de dépôt</a:t>
            </a:r>
            <a:endParaRPr lang="fr-FR" sz="4000" dirty="0">
              <a:solidFill>
                <a:srgbClr val="0070C0"/>
              </a:solidFill>
            </a:endParaRPr>
          </a:p>
        </p:txBody>
      </p:sp>
      <p:pic>
        <p:nvPicPr>
          <p:cNvPr id="4" name="Image 3"/>
          <p:cNvPicPr/>
          <p:nvPr/>
        </p:nvPicPr>
        <p:blipFill>
          <a:blip r:embed="rId2"/>
          <a:stretch>
            <a:fillRect/>
          </a:stretch>
        </p:blipFill>
        <p:spPr>
          <a:xfrm>
            <a:off x="838199" y="1496725"/>
            <a:ext cx="6199909" cy="1237239"/>
          </a:xfrm>
          <a:prstGeom prst="rect">
            <a:avLst/>
          </a:prstGeom>
        </p:spPr>
      </p:pic>
      <p:pic>
        <p:nvPicPr>
          <p:cNvPr id="5" name="Image 4"/>
          <p:cNvPicPr/>
          <p:nvPr/>
        </p:nvPicPr>
        <p:blipFill>
          <a:blip r:embed="rId3"/>
          <a:stretch>
            <a:fillRect/>
          </a:stretch>
        </p:blipFill>
        <p:spPr>
          <a:xfrm>
            <a:off x="838199" y="2814639"/>
            <a:ext cx="6199910" cy="1050925"/>
          </a:xfrm>
          <a:prstGeom prst="rect">
            <a:avLst/>
          </a:prstGeom>
        </p:spPr>
      </p:pic>
      <p:pic>
        <p:nvPicPr>
          <p:cNvPr id="6" name="Image 5"/>
          <p:cNvPicPr/>
          <p:nvPr/>
        </p:nvPicPr>
        <p:blipFill>
          <a:blip r:embed="rId4"/>
          <a:stretch>
            <a:fillRect/>
          </a:stretch>
        </p:blipFill>
        <p:spPr>
          <a:xfrm>
            <a:off x="838199" y="3946239"/>
            <a:ext cx="4252048" cy="2720975"/>
          </a:xfrm>
          <a:prstGeom prst="rect">
            <a:avLst/>
          </a:prstGeom>
        </p:spPr>
      </p:pic>
      <p:sp>
        <p:nvSpPr>
          <p:cNvPr id="7" name="ZoneTexte 6"/>
          <p:cNvSpPr txBox="1"/>
          <p:nvPr/>
        </p:nvSpPr>
        <p:spPr>
          <a:xfrm>
            <a:off x="8210312" y="2272299"/>
            <a:ext cx="3639127" cy="923330"/>
          </a:xfrm>
          <a:prstGeom prst="rect">
            <a:avLst/>
          </a:prstGeom>
          <a:noFill/>
        </p:spPr>
        <p:txBody>
          <a:bodyPr wrap="square" rtlCol="0">
            <a:spAutoFit/>
          </a:bodyPr>
          <a:lstStyle/>
          <a:p>
            <a:r>
              <a:rPr lang="fr-FR" dirty="0" smtClean="0"/>
              <a:t>Une fois connecté à votre espace, dans l’onglet factures de travaux, cliquer sur « déposer ».</a:t>
            </a:r>
            <a:endParaRPr lang="fr-FR" dirty="0"/>
          </a:p>
        </p:txBody>
      </p:sp>
      <p:cxnSp>
        <p:nvCxnSpPr>
          <p:cNvPr id="9" name="Connecteur droit avec flèche 8"/>
          <p:cNvCxnSpPr/>
          <p:nvPr/>
        </p:nvCxnSpPr>
        <p:spPr>
          <a:xfrm flipH="1" flipV="1">
            <a:off x="3938153" y="2355273"/>
            <a:ext cx="4125192" cy="37869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0" name="ZoneTexte 9"/>
          <p:cNvSpPr txBox="1"/>
          <p:nvPr/>
        </p:nvSpPr>
        <p:spPr>
          <a:xfrm>
            <a:off x="8213437" y="3707492"/>
            <a:ext cx="3140363" cy="369332"/>
          </a:xfrm>
          <a:prstGeom prst="rect">
            <a:avLst/>
          </a:prstGeom>
          <a:noFill/>
        </p:spPr>
        <p:txBody>
          <a:bodyPr wrap="square" rtlCol="0">
            <a:spAutoFit/>
          </a:bodyPr>
          <a:lstStyle/>
          <a:p>
            <a:r>
              <a:rPr lang="fr-FR" dirty="0" smtClean="0"/>
              <a:t>Choisir un « dépôt initial ».</a:t>
            </a:r>
            <a:endParaRPr lang="fr-FR" dirty="0"/>
          </a:p>
        </p:txBody>
      </p:sp>
      <p:cxnSp>
        <p:nvCxnSpPr>
          <p:cNvPr id="12" name="Connecteur droit avec flèche 11"/>
          <p:cNvCxnSpPr/>
          <p:nvPr/>
        </p:nvCxnSpPr>
        <p:spPr>
          <a:xfrm flipH="1" flipV="1">
            <a:off x="3053080" y="3530793"/>
            <a:ext cx="5157232" cy="37729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5" name="ZoneTexte 14"/>
          <p:cNvSpPr txBox="1"/>
          <p:nvPr/>
        </p:nvSpPr>
        <p:spPr>
          <a:xfrm>
            <a:off x="8210312" y="4526387"/>
            <a:ext cx="3416808" cy="923330"/>
          </a:xfrm>
          <a:prstGeom prst="rect">
            <a:avLst/>
          </a:prstGeom>
          <a:noFill/>
        </p:spPr>
        <p:txBody>
          <a:bodyPr wrap="square" rtlCol="0">
            <a:spAutoFit/>
          </a:bodyPr>
          <a:lstStyle/>
          <a:p>
            <a:r>
              <a:rPr lang="fr-FR" dirty="0" smtClean="0"/>
              <a:t>Importer depuis votre ordinateur la facture souhaitée au format </a:t>
            </a:r>
            <a:r>
              <a:rPr lang="fr-FR" dirty="0" err="1" smtClean="0"/>
              <a:t>pdf</a:t>
            </a:r>
            <a:r>
              <a:rPr lang="fr-FR" dirty="0" smtClean="0"/>
              <a:t> non signé.</a:t>
            </a:r>
            <a:endParaRPr lang="fr-FR" dirty="0"/>
          </a:p>
        </p:txBody>
      </p:sp>
      <p:cxnSp>
        <p:nvCxnSpPr>
          <p:cNvPr id="17" name="Connecteur droit avec flèche 16"/>
          <p:cNvCxnSpPr/>
          <p:nvPr/>
        </p:nvCxnSpPr>
        <p:spPr>
          <a:xfrm flipH="1" flipV="1">
            <a:off x="4016188" y="4885765"/>
            <a:ext cx="4047157" cy="10228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9" name="Connecteur droit avec flèche 18"/>
          <p:cNvCxnSpPr/>
          <p:nvPr/>
        </p:nvCxnSpPr>
        <p:spPr>
          <a:xfrm flipH="1">
            <a:off x="4598894" y="4988052"/>
            <a:ext cx="3464451" cy="104181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9748589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p:cNvPicPr/>
          <p:nvPr/>
        </p:nvPicPr>
        <p:blipFill>
          <a:blip r:embed="rId2"/>
          <a:stretch>
            <a:fillRect/>
          </a:stretch>
        </p:blipFill>
        <p:spPr>
          <a:xfrm>
            <a:off x="451571" y="722889"/>
            <a:ext cx="6632720" cy="2362056"/>
          </a:xfrm>
          <a:prstGeom prst="rect">
            <a:avLst/>
          </a:prstGeom>
        </p:spPr>
      </p:pic>
      <p:pic>
        <p:nvPicPr>
          <p:cNvPr id="5" name="Image 4"/>
          <p:cNvPicPr/>
          <p:nvPr/>
        </p:nvPicPr>
        <p:blipFill>
          <a:blip r:embed="rId3"/>
          <a:stretch>
            <a:fillRect/>
          </a:stretch>
        </p:blipFill>
        <p:spPr>
          <a:xfrm>
            <a:off x="358053" y="3493510"/>
            <a:ext cx="6476856" cy="2149908"/>
          </a:xfrm>
          <a:prstGeom prst="rect">
            <a:avLst/>
          </a:prstGeom>
        </p:spPr>
      </p:pic>
      <p:sp>
        <p:nvSpPr>
          <p:cNvPr id="6" name="ZoneTexte 5"/>
          <p:cNvSpPr txBox="1"/>
          <p:nvPr/>
        </p:nvSpPr>
        <p:spPr>
          <a:xfrm>
            <a:off x="8478982" y="1303752"/>
            <a:ext cx="3241963" cy="1200329"/>
          </a:xfrm>
          <a:prstGeom prst="rect">
            <a:avLst/>
          </a:prstGeom>
          <a:noFill/>
        </p:spPr>
        <p:txBody>
          <a:bodyPr wrap="square" rtlCol="0">
            <a:spAutoFit/>
          </a:bodyPr>
          <a:lstStyle/>
          <a:p>
            <a:r>
              <a:rPr lang="fr-FR" dirty="0" smtClean="0"/>
              <a:t>Dans le menu déroulant, sélectionner « A4 – projet de décompte mensuel déposé par un fournisseur ».</a:t>
            </a:r>
            <a:endParaRPr lang="fr-FR" dirty="0"/>
          </a:p>
        </p:txBody>
      </p:sp>
      <p:cxnSp>
        <p:nvCxnSpPr>
          <p:cNvPr id="8" name="Connecteur droit avec flèche 7"/>
          <p:cNvCxnSpPr/>
          <p:nvPr/>
        </p:nvCxnSpPr>
        <p:spPr>
          <a:xfrm flipH="1">
            <a:off x="6834909" y="1736436"/>
            <a:ext cx="1644073" cy="56341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 name="Rectangle 1"/>
          <p:cNvSpPr/>
          <p:nvPr/>
        </p:nvSpPr>
        <p:spPr>
          <a:xfrm>
            <a:off x="824753" y="4598894"/>
            <a:ext cx="5755341" cy="42134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 name="ZoneTexte 6"/>
          <p:cNvSpPr txBox="1"/>
          <p:nvPr/>
        </p:nvSpPr>
        <p:spPr>
          <a:xfrm>
            <a:off x="8478982" y="3872781"/>
            <a:ext cx="3241964" cy="1477328"/>
          </a:xfrm>
          <a:prstGeom prst="rect">
            <a:avLst/>
          </a:prstGeom>
          <a:noFill/>
        </p:spPr>
        <p:txBody>
          <a:bodyPr wrap="square" rtlCol="0">
            <a:spAutoFit/>
          </a:bodyPr>
          <a:lstStyle/>
          <a:p>
            <a:r>
              <a:rPr lang="fr-FR" dirty="0" smtClean="0"/>
              <a:t>Vérifier </a:t>
            </a:r>
            <a:r>
              <a:rPr lang="fr-FR" dirty="0"/>
              <a:t>que votre raison sociale est correctement indiqué dans le champ « </a:t>
            </a:r>
            <a:r>
              <a:rPr lang="fr-FR" b="1" dirty="0"/>
              <a:t>Désignation</a:t>
            </a:r>
            <a:r>
              <a:rPr lang="fr-FR" dirty="0"/>
              <a:t> ».</a:t>
            </a:r>
          </a:p>
          <a:p>
            <a:r>
              <a:rPr lang="fr-FR" dirty="0"/>
              <a:t>Il n’est pas nécessaire de renseigner le champ « </a:t>
            </a:r>
            <a:r>
              <a:rPr lang="fr-FR" b="1" dirty="0"/>
              <a:t>Service</a:t>
            </a:r>
            <a:r>
              <a:rPr lang="fr-FR" dirty="0"/>
              <a:t> </a:t>
            </a:r>
            <a:r>
              <a:rPr lang="fr-FR" dirty="0" smtClean="0"/>
              <a:t>».</a:t>
            </a:r>
            <a:endParaRPr lang="fr-FR" dirty="0"/>
          </a:p>
        </p:txBody>
      </p:sp>
      <p:cxnSp>
        <p:nvCxnSpPr>
          <p:cNvPr id="9" name="Connecteur droit avec flèche 8"/>
          <p:cNvCxnSpPr/>
          <p:nvPr/>
        </p:nvCxnSpPr>
        <p:spPr>
          <a:xfrm flipH="1">
            <a:off x="4310394" y="4190329"/>
            <a:ext cx="4168588" cy="57087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0" name="Zone de texte 2"/>
          <p:cNvSpPr txBox="1">
            <a:spLocks noChangeArrowheads="1"/>
          </p:cNvSpPr>
          <p:nvPr/>
        </p:nvSpPr>
        <p:spPr bwMode="auto">
          <a:xfrm>
            <a:off x="767806" y="4612048"/>
            <a:ext cx="3060124" cy="573906"/>
          </a:xfrm>
          <a:prstGeom prst="rect">
            <a:avLst/>
          </a:prstGeom>
          <a:solidFill>
            <a:srgbClr val="FFFFFF"/>
          </a:solidFill>
          <a:ln w="9525">
            <a:noFill/>
            <a:miter lim="800000"/>
            <a:headEnd/>
            <a:tailEnd/>
          </a:ln>
        </p:spPr>
        <p:txBody>
          <a:bodyPr rot="0" vert="horz" wrap="square" lIns="91440" tIns="45720" rIns="91440" bIns="45720" anchor="t" anchorCtr="0">
            <a:noAutofit/>
          </a:bodyPr>
          <a:lstStyle/>
          <a:p>
            <a:pPr>
              <a:lnSpc>
                <a:spcPct val="107000"/>
              </a:lnSpc>
              <a:spcAft>
                <a:spcPts val="800"/>
              </a:spcAft>
            </a:pPr>
            <a:r>
              <a:rPr lang="fr-FR" dirty="0">
                <a:effectLst/>
                <a:latin typeface="Calibri" panose="020F0502020204030204" pitchFamily="34" charset="0"/>
                <a:ea typeface="Calibri" panose="020F0502020204030204" pitchFamily="34" charset="0"/>
                <a:cs typeface="Times New Roman" panose="02020603050405020304" pitchFamily="18" charset="0"/>
              </a:rPr>
              <a:t>Votre société</a:t>
            </a:r>
            <a:endParaRPr lang="fr-FR" sz="28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05386931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solidFill>
                  <a:srgbClr val="0070C0"/>
                </a:solidFill>
              </a:rPr>
              <a:t>2/ Informations déposant, MOE et MOA</a:t>
            </a:r>
            <a:endParaRPr lang="fr-FR" dirty="0">
              <a:solidFill>
                <a:srgbClr val="0070C0"/>
              </a:solidFill>
            </a:endParaRPr>
          </a:p>
        </p:txBody>
      </p:sp>
      <p:pic>
        <p:nvPicPr>
          <p:cNvPr id="4" name="Image 3"/>
          <p:cNvPicPr/>
          <p:nvPr/>
        </p:nvPicPr>
        <p:blipFill>
          <a:blip r:embed="rId2"/>
          <a:stretch>
            <a:fillRect/>
          </a:stretch>
        </p:blipFill>
        <p:spPr>
          <a:xfrm>
            <a:off x="721822" y="1373331"/>
            <a:ext cx="5760720" cy="1968500"/>
          </a:xfrm>
          <a:prstGeom prst="rect">
            <a:avLst/>
          </a:prstGeom>
        </p:spPr>
      </p:pic>
      <p:pic>
        <p:nvPicPr>
          <p:cNvPr id="5" name="Image 4"/>
          <p:cNvPicPr/>
          <p:nvPr/>
        </p:nvPicPr>
        <p:blipFill>
          <a:blip r:embed="rId3"/>
          <a:stretch>
            <a:fillRect/>
          </a:stretch>
        </p:blipFill>
        <p:spPr>
          <a:xfrm>
            <a:off x="721822" y="3415723"/>
            <a:ext cx="5760720" cy="3273425"/>
          </a:xfrm>
          <a:prstGeom prst="rect">
            <a:avLst/>
          </a:prstGeom>
        </p:spPr>
      </p:pic>
      <p:sp>
        <p:nvSpPr>
          <p:cNvPr id="8" name="Rectangle 7"/>
          <p:cNvSpPr/>
          <p:nvPr/>
        </p:nvSpPr>
        <p:spPr>
          <a:xfrm>
            <a:off x="923636" y="2207491"/>
            <a:ext cx="840509" cy="26785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 name="Rectangle 8"/>
          <p:cNvSpPr/>
          <p:nvPr/>
        </p:nvSpPr>
        <p:spPr>
          <a:xfrm>
            <a:off x="923636" y="2827769"/>
            <a:ext cx="5486400" cy="36823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 name="Rectangle 9"/>
          <p:cNvSpPr/>
          <p:nvPr/>
        </p:nvSpPr>
        <p:spPr>
          <a:xfrm>
            <a:off x="838200" y="4216110"/>
            <a:ext cx="1055255" cy="26280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 name="Rectangle 10"/>
          <p:cNvSpPr/>
          <p:nvPr/>
        </p:nvSpPr>
        <p:spPr>
          <a:xfrm>
            <a:off x="838200" y="4921034"/>
            <a:ext cx="5294745" cy="19591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3" name="ZoneTexte 12"/>
          <p:cNvSpPr txBox="1"/>
          <p:nvPr/>
        </p:nvSpPr>
        <p:spPr>
          <a:xfrm>
            <a:off x="8064431" y="2633619"/>
            <a:ext cx="3075709" cy="2031325"/>
          </a:xfrm>
          <a:prstGeom prst="rect">
            <a:avLst/>
          </a:prstGeom>
          <a:noFill/>
        </p:spPr>
        <p:txBody>
          <a:bodyPr wrap="square" rtlCol="0">
            <a:spAutoFit/>
          </a:bodyPr>
          <a:lstStyle/>
          <a:p>
            <a:r>
              <a:rPr lang="fr-FR" dirty="0" smtClean="0"/>
              <a:t>Vérifier que </a:t>
            </a:r>
            <a:r>
              <a:rPr lang="fr-FR" dirty="0"/>
              <a:t>votre raison sociale est correctement </a:t>
            </a:r>
            <a:r>
              <a:rPr lang="fr-FR" dirty="0" smtClean="0"/>
              <a:t>mentionnée </a:t>
            </a:r>
            <a:r>
              <a:rPr lang="fr-FR" dirty="0"/>
              <a:t>dans le champ « </a:t>
            </a:r>
            <a:r>
              <a:rPr lang="fr-FR" b="1" dirty="0"/>
              <a:t>Désignation</a:t>
            </a:r>
            <a:r>
              <a:rPr lang="fr-FR" dirty="0"/>
              <a:t> ».</a:t>
            </a:r>
          </a:p>
          <a:p>
            <a:r>
              <a:rPr lang="fr-FR" dirty="0"/>
              <a:t>P</a:t>
            </a:r>
            <a:r>
              <a:rPr lang="fr-FR" dirty="0" smtClean="0"/>
              <a:t>ar-contre, il </a:t>
            </a:r>
            <a:r>
              <a:rPr lang="fr-FR" dirty="0"/>
              <a:t>n’est pas nécessaire de renseigner le champ « </a:t>
            </a:r>
            <a:r>
              <a:rPr lang="fr-FR" b="1" dirty="0"/>
              <a:t>Service</a:t>
            </a:r>
            <a:r>
              <a:rPr lang="fr-FR" dirty="0"/>
              <a:t> </a:t>
            </a:r>
            <a:r>
              <a:rPr lang="fr-FR" dirty="0" smtClean="0"/>
              <a:t>».</a:t>
            </a:r>
            <a:endParaRPr lang="fr-FR" dirty="0"/>
          </a:p>
        </p:txBody>
      </p:sp>
    </p:spTree>
    <p:extLst>
      <p:ext uri="{BB962C8B-B14F-4D97-AF65-F5344CB8AC3E}">
        <p14:creationId xmlns:p14="http://schemas.microsoft.com/office/powerpoint/2010/main" val="357299115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p:cNvPicPr/>
          <p:nvPr/>
        </p:nvPicPr>
        <p:blipFill>
          <a:blip r:embed="rId2"/>
          <a:stretch>
            <a:fillRect/>
          </a:stretch>
        </p:blipFill>
        <p:spPr>
          <a:xfrm>
            <a:off x="848014" y="766618"/>
            <a:ext cx="5035550" cy="5375564"/>
          </a:xfrm>
          <a:prstGeom prst="rect">
            <a:avLst/>
          </a:prstGeom>
        </p:spPr>
      </p:pic>
      <p:cxnSp>
        <p:nvCxnSpPr>
          <p:cNvPr id="6" name="Connecteur droit avec flèche 5"/>
          <p:cNvCxnSpPr/>
          <p:nvPr/>
        </p:nvCxnSpPr>
        <p:spPr>
          <a:xfrm flipH="1" flipV="1">
            <a:off x="2886635" y="1945342"/>
            <a:ext cx="4347883" cy="69924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7" name="ZoneTexte 6"/>
          <p:cNvSpPr txBox="1"/>
          <p:nvPr/>
        </p:nvSpPr>
        <p:spPr>
          <a:xfrm>
            <a:off x="7317373" y="2027268"/>
            <a:ext cx="4432795" cy="2585323"/>
          </a:xfrm>
          <a:prstGeom prst="rect">
            <a:avLst/>
          </a:prstGeom>
          <a:noFill/>
        </p:spPr>
        <p:txBody>
          <a:bodyPr wrap="square" rtlCol="0">
            <a:spAutoFit/>
          </a:bodyPr>
          <a:lstStyle/>
          <a:p>
            <a:r>
              <a:rPr lang="fr-FR" dirty="0" smtClean="0"/>
              <a:t>Saisir obligatoirement le </a:t>
            </a:r>
            <a:r>
              <a:rPr lang="fr-FR" b="1" dirty="0" smtClean="0">
                <a:solidFill>
                  <a:srgbClr val="0070C0"/>
                </a:solidFill>
              </a:rPr>
              <a:t>SIRET de votre MOE </a:t>
            </a:r>
            <a:r>
              <a:rPr lang="fr-FR" dirty="0" smtClean="0"/>
              <a:t>afin que cette dernière puisse recevoir votre projet de décompte.</a:t>
            </a:r>
          </a:p>
          <a:p>
            <a:r>
              <a:rPr lang="fr-FR" dirty="0" smtClean="0"/>
              <a:t>En cas d’accord, votre MOE établira </a:t>
            </a:r>
            <a:r>
              <a:rPr lang="fr-FR" dirty="0"/>
              <a:t>ensuite </a:t>
            </a:r>
            <a:r>
              <a:rPr lang="fr-FR" dirty="0" smtClean="0"/>
              <a:t>son état d’acompte permettant la transmission de votre projet de décompte vers le </a:t>
            </a:r>
            <a:r>
              <a:rPr lang="fr-FR" b="1" dirty="0" smtClean="0">
                <a:solidFill>
                  <a:schemeClr val="accent5">
                    <a:lumMod val="75000"/>
                  </a:schemeClr>
                </a:solidFill>
              </a:rPr>
              <a:t>MOA</a:t>
            </a:r>
            <a:r>
              <a:rPr lang="fr-FR" dirty="0" smtClean="0"/>
              <a:t> </a:t>
            </a:r>
            <a:r>
              <a:rPr lang="fr-FR" sz="1600" dirty="0" smtClean="0"/>
              <a:t>[</a:t>
            </a:r>
            <a:r>
              <a:rPr lang="fr-FR" sz="1600" dirty="0" smtClean="0">
                <a:solidFill>
                  <a:schemeClr val="accent5">
                    <a:lumMod val="75000"/>
                  </a:schemeClr>
                </a:solidFill>
              </a:rPr>
              <a:t>Département des Affaires Immobilières de la Direction interrégionale des services pénitentiaires de Bordeaux</a:t>
            </a:r>
            <a:r>
              <a:rPr lang="fr-FR" sz="1600" dirty="0" smtClean="0"/>
              <a:t>].</a:t>
            </a:r>
            <a:endParaRPr lang="fr-FR" sz="1600" dirty="0"/>
          </a:p>
        </p:txBody>
      </p:sp>
    </p:spTree>
    <p:extLst>
      <p:ext uri="{BB962C8B-B14F-4D97-AF65-F5344CB8AC3E}">
        <p14:creationId xmlns:p14="http://schemas.microsoft.com/office/powerpoint/2010/main" val="122766286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p:nvPr/>
        </p:nvPicPr>
        <p:blipFill>
          <a:blip r:embed="rId2"/>
          <a:stretch>
            <a:fillRect/>
          </a:stretch>
        </p:blipFill>
        <p:spPr>
          <a:xfrm>
            <a:off x="768782" y="497465"/>
            <a:ext cx="5456527" cy="5441517"/>
          </a:xfrm>
          <a:prstGeom prst="rect">
            <a:avLst/>
          </a:prstGeom>
        </p:spPr>
      </p:pic>
      <p:cxnSp>
        <p:nvCxnSpPr>
          <p:cNvPr id="6" name="Connecteur droit avec flèche 5"/>
          <p:cNvCxnSpPr/>
          <p:nvPr/>
        </p:nvCxnSpPr>
        <p:spPr>
          <a:xfrm flipH="1">
            <a:off x="3509819" y="1622612"/>
            <a:ext cx="3740724" cy="176713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8" name="Connecteur droit avec flèche 7"/>
          <p:cNvCxnSpPr/>
          <p:nvPr/>
        </p:nvCxnSpPr>
        <p:spPr>
          <a:xfrm flipH="1">
            <a:off x="3103420" y="1622612"/>
            <a:ext cx="4147123" cy="88044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0" name="ZoneTexte 9"/>
          <p:cNvSpPr txBox="1"/>
          <p:nvPr/>
        </p:nvSpPr>
        <p:spPr>
          <a:xfrm>
            <a:off x="7329595" y="1092314"/>
            <a:ext cx="4511172" cy="2523768"/>
          </a:xfrm>
          <a:prstGeom prst="rect">
            <a:avLst/>
          </a:prstGeom>
          <a:noFill/>
        </p:spPr>
        <p:txBody>
          <a:bodyPr wrap="square" rtlCol="0">
            <a:spAutoFit/>
          </a:bodyPr>
          <a:lstStyle/>
          <a:p>
            <a:r>
              <a:rPr lang="fr-FR" dirty="0" smtClean="0"/>
              <a:t>Renseigner obligatoirement le</a:t>
            </a:r>
            <a:r>
              <a:rPr lang="fr-FR" dirty="0" smtClean="0">
                <a:solidFill>
                  <a:srgbClr val="0070C0"/>
                </a:solidFill>
              </a:rPr>
              <a:t> SIRET du </a:t>
            </a:r>
            <a:r>
              <a:rPr lang="fr-FR" dirty="0">
                <a:solidFill>
                  <a:srgbClr val="0070C0"/>
                </a:solidFill>
              </a:rPr>
              <a:t>MOA :</a:t>
            </a:r>
            <a:endParaRPr lang="fr-FR" dirty="0" smtClean="0">
              <a:solidFill>
                <a:srgbClr val="0070C0"/>
              </a:solidFill>
            </a:endParaRPr>
          </a:p>
          <a:p>
            <a:r>
              <a:rPr lang="fr-FR" dirty="0" smtClean="0">
                <a:solidFill>
                  <a:srgbClr val="0070C0"/>
                </a:solidFill>
              </a:rPr>
              <a:t>173 </a:t>
            </a:r>
            <a:r>
              <a:rPr lang="fr-FR" dirty="0">
                <a:solidFill>
                  <a:srgbClr val="0070C0"/>
                </a:solidFill>
              </a:rPr>
              <a:t>301 201 002 </a:t>
            </a:r>
            <a:r>
              <a:rPr lang="fr-FR" dirty="0" smtClean="0">
                <a:solidFill>
                  <a:srgbClr val="0070C0"/>
                </a:solidFill>
              </a:rPr>
              <a:t>11 </a:t>
            </a:r>
          </a:p>
          <a:p>
            <a:r>
              <a:rPr lang="fr-FR" sz="1600" dirty="0" smtClean="0"/>
              <a:t>[</a:t>
            </a:r>
            <a:r>
              <a:rPr lang="fr-FR" sz="1600" dirty="0">
                <a:solidFill>
                  <a:schemeClr val="accent5">
                    <a:lumMod val="75000"/>
                  </a:schemeClr>
                </a:solidFill>
              </a:rPr>
              <a:t>Département des Affaires Immobilières de la Direction interrégionale des services pénitentiaires de </a:t>
            </a:r>
            <a:r>
              <a:rPr lang="fr-FR" sz="1600" dirty="0" smtClean="0">
                <a:solidFill>
                  <a:schemeClr val="accent5">
                    <a:lumMod val="75000"/>
                  </a:schemeClr>
                </a:solidFill>
              </a:rPr>
              <a:t>Bordeaux</a:t>
            </a:r>
            <a:r>
              <a:rPr lang="fr-FR" sz="1600" dirty="0" smtClean="0"/>
              <a:t>] </a:t>
            </a:r>
            <a:r>
              <a:rPr lang="fr-FR" dirty="0" smtClean="0"/>
              <a:t>afin qu’il puisse recevoir votre projet de décompte après validation du </a:t>
            </a:r>
            <a:r>
              <a:rPr lang="fr-FR" dirty="0" smtClean="0">
                <a:solidFill>
                  <a:schemeClr val="accent2">
                    <a:lumMod val="75000"/>
                  </a:schemeClr>
                </a:solidFill>
              </a:rPr>
              <a:t>MOE</a:t>
            </a:r>
            <a:r>
              <a:rPr lang="fr-FR" dirty="0" smtClean="0"/>
              <a:t>.</a:t>
            </a:r>
          </a:p>
          <a:p>
            <a:endParaRPr lang="fr-FR" dirty="0" smtClean="0"/>
          </a:p>
          <a:p>
            <a:r>
              <a:rPr lang="fr-FR" dirty="0" smtClean="0"/>
              <a:t>La raison sociale s’affichera automatiquement.</a:t>
            </a:r>
          </a:p>
          <a:p>
            <a:endParaRPr lang="fr-FR" dirty="0" smtClean="0"/>
          </a:p>
        </p:txBody>
      </p:sp>
    </p:spTree>
    <p:extLst>
      <p:ext uri="{BB962C8B-B14F-4D97-AF65-F5344CB8AC3E}">
        <p14:creationId xmlns:p14="http://schemas.microsoft.com/office/powerpoint/2010/main" val="222935504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solidFill>
                  <a:srgbClr val="0070C0"/>
                </a:solidFill>
              </a:rPr>
              <a:t>3/ Informations de la facture</a:t>
            </a:r>
            <a:endParaRPr lang="fr-FR" dirty="0">
              <a:solidFill>
                <a:srgbClr val="0070C0"/>
              </a:solidFill>
            </a:endParaRPr>
          </a:p>
        </p:txBody>
      </p:sp>
      <p:pic>
        <p:nvPicPr>
          <p:cNvPr id="3" name="Image 2"/>
          <p:cNvPicPr/>
          <p:nvPr/>
        </p:nvPicPr>
        <p:blipFill>
          <a:blip r:embed="rId2"/>
          <a:stretch>
            <a:fillRect/>
          </a:stretch>
        </p:blipFill>
        <p:spPr>
          <a:xfrm>
            <a:off x="838200" y="1468582"/>
            <a:ext cx="3308639" cy="5047671"/>
          </a:xfrm>
          <a:prstGeom prst="rect">
            <a:avLst/>
          </a:prstGeom>
        </p:spPr>
      </p:pic>
      <p:sp>
        <p:nvSpPr>
          <p:cNvPr id="4" name="ZoneTexte 3"/>
          <p:cNvSpPr txBox="1"/>
          <p:nvPr/>
        </p:nvSpPr>
        <p:spPr>
          <a:xfrm>
            <a:off x="5209309" y="1993084"/>
            <a:ext cx="5246255" cy="369332"/>
          </a:xfrm>
          <a:prstGeom prst="rect">
            <a:avLst/>
          </a:prstGeom>
          <a:noFill/>
        </p:spPr>
        <p:txBody>
          <a:bodyPr wrap="square" rtlCol="0">
            <a:spAutoFit/>
          </a:bodyPr>
          <a:lstStyle/>
          <a:p>
            <a:r>
              <a:rPr lang="fr-FR" dirty="0" smtClean="0"/>
              <a:t>Ajouter le n° de votre facture et sa date d’émission.</a:t>
            </a:r>
            <a:endParaRPr lang="fr-FR" dirty="0"/>
          </a:p>
        </p:txBody>
      </p:sp>
      <p:cxnSp>
        <p:nvCxnSpPr>
          <p:cNvPr id="6" name="Connecteur droit avec flèche 5"/>
          <p:cNvCxnSpPr/>
          <p:nvPr/>
        </p:nvCxnSpPr>
        <p:spPr>
          <a:xfrm flipH="1">
            <a:off x="2937164" y="2198255"/>
            <a:ext cx="2272145" cy="3694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8" name="Connecteur droit avec flèche 7"/>
          <p:cNvCxnSpPr/>
          <p:nvPr/>
        </p:nvCxnSpPr>
        <p:spPr>
          <a:xfrm flipH="1">
            <a:off x="3971636" y="2198255"/>
            <a:ext cx="1237673" cy="59589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9" name="ZoneTexte 8"/>
          <p:cNvSpPr txBox="1"/>
          <p:nvPr/>
        </p:nvSpPr>
        <p:spPr>
          <a:xfrm>
            <a:off x="5209309" y="4417723"/>
            <a:ext cx="5745018" cy="923330"/>
          </a:xfrm>
          <a:prstGeom prst="rect">
            <a:avLst/>
          </a:prstGeom>
          <a:noFill/>
        </p:spPr>
        <p:txBody>
          <a:bodyPr wrap="square" rtlCol="0">
            <a:spAutoFit/>
          </a:bodyPr>
          <a:lstStyle/>
          <a:p>
            <a:r>
              <a:rPr lang="fr-FR" dirty="0" smtClean="0"/>
              <a:t>Compléter le n° d’engagement à </a:t>
            </a:r>
            <a:r>
              <a:rPr lang="fr-FR" b="1" u="sng" dirty="0" smtClean="0"/>
              <a:t>10 chiffres </a:t>
            </a:r>
            <a:r>
              <a:rPr lang="fr-FR" dirty="0" smtClean="0"/>
              <a:t>: exemple 1509502003.</a:t>
            </a:r>
          </a:p>
          <a:p>
            <a:r>
              <a:rPr lang="fr-FR" dirty="0" smtClean="0">
                <a:solidFill>
                  <a:srgbClr val="FF0000"/>
                </a:solidFill>
              </a:rPr>
              <a:t>/!\ Attention à ne pas saisir d’espaces.</a:t>
            </a:r>
            <a:endParaRPr lang="fr-FR" dirty="0">
              <a:solidFill>
                <a:srgbClr val="FF0000"/>
              </a:solidFill>
            </a:endParaRPr>
          </a:p>
        </p:txBody>
      </p:sp>
      <p:cxnSp>
        <p:nvCxnSpPr>
          <p:cNvPr id="11" name="Connecteur droit avec flèche 10"/>
          <p:cNvCxnSpPr/>
          <p:nvPr/>
        </p:nvCxnSpPr>
        <p:spPr>
          <a:xfrm flipH="1">
            <a:off x="2937164" y="4703897"/>
            <a:ext cx="2272145" cy="29340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2" name="ZoneTexte 11"/>
          <p:cNvSpPr txBox="1"/>
          <p:nvPr/>
        </p:nvSpPr>
        <p:spPr>
          <a:xfrm>
            <a:off x="5209309" y="5551116"/>
            <a:ext cx="5575232" cy="646331"/>
          </a:xfrm>
          <a:prstGeom prst="rect">
            <a:avLst/>
          </a:prstGeom>
          <a:noFill/>
        </p:spPr>
        <p:txBody>
          <a:bodyPr wrap="square" rtlCol="0">
            <a:spAutoFit/>
          </a:bodyPr>
          <a:lstStyle/>
          <a:p>
            <a:r>
              <a:rPr lang="fr-FR" dirty="0" smtClean="0"/>
              <a:t>Renseigner le n° de votre marché ou de contrat : exemple M (ou C) 19/218.</a:t>
            </a:r>
            <a:endParaRPr lang="fr-FR" dirty="0"/>
          </a:p>
        </p:txBody>
      </p:sp>
      <p:cxnSp>
        <p:nvCxnSpPr>
          <p:cNvPr id="14" name="Connecteur droit avec flèche 13"/>
          <p:cNvCxnSpPr>
            <a:stCxn id="12" idx="1"/>
          </p:cNvCxnSpPr>
          <p:nvPr/>
        </p:nvCxnSpPr>
        <p:spPr>
          <a:xfrm flipH="1" flipV="1">
            <a:off x="2937165" y="5551116"/>
            <a:ext cx="2272144" cy="32316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7" name="ZoneTexte 6"/>
          <p:cNvSpPr txBox="1"/>
          <p:nvPr/>
        </p:nvSpPr>
        <p:spPr>
          <a:xfrm>
            <a:off x="5209309" y="3033530"/>
            <a:ext cx="4679576" cy="369332"/>
          </a:xfrm>
          <a:prstGeom prst="rect">
            <a:avLst/>
          </a:prstGeom>
          <a:noFill/>
        </p:spPr>
        <p:txBody>
          <a:bodyPr wrap="square" rtlCol="0">
            <a:spAutoFit/>
          </a:bodyPr>
          <a:lstStyle/>
          <a:p>
            <a:r>
              <a:rPr lang="fr-FR" dirty="0" smtClean="0"/>
              <a:t>Vérifier que la devise est bien l’Euro.</a:t>
            </a:r>
            <a:endParaRPr lang="fr-FR" dirty="0"/>
          </a:p>
        </p:txBody>
      </p:sp>
      <p:cxnSp>
        <p:nvCxnSpPr>
          <p:cNvPr id="13" name="Connecteur droit avec flèche 12"/>
          <p:cNvCxnSpPr>
            <a:stCxn id="7" idx="1"/>
          </p:cNvCxnSpPr>
          <p:nvPr/>
        </p:nvCxnSpPr>
        <p:spPr>
          <a:xfrm flipH="1">
            <a:off x="2223247" y="3218196"/>
            <a:ext cx="2986062" cy="70060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5" name="Zone de texte 2"/>
          <p:cNvSpPr txBox="1">
            <a:spLocks noChangeArrowheads="1"/>
          </p:cNvSpPr>
          <p:nvPr/>
        </p:nvSpPr>
        <p:spPr bwMode="auto">
          <a:xfrm>
            <a:off x="5247396" y="3685604"/>
            <a:ext cx="5005846" cy="613626"/>
          </a:xfrm>
          <a:prstGeom prst="rect">
            <a:avLst/>
          </a:prstGeom>
          <a:solidFill>
            <a:srgbClr val="FFFFFF"/>
          </a:solidFill>
          <a:ln w="9525">
            <a:noFill/>
            <a:miter lim="800000"/>
            <a:headEnd/>
            <a:tailEnd/>
          </a:ln>
        </p:spPr>
        <p:txBody>
          <a:bodyPr rot="0" vert="horz" wrap="square" lIns="91440" tIns="45720" rIns="91440" bIns="45720" anchor="t" anchorCtr="0">
            <a:noAutofit/>
          </a:bodyPr>
          <a:lstStyle/>
          <a:p>
            <a:pPr>
              <a:lnSpc>
                <a:spcPct val="107000"/>
              </a:lnSpc>
            </a:pPr>
            <a:r>
              <a:rPr lang="fr-FR" sz="1600" dirty="0"/>
              <a:t>Vérifier le type de TVA sélectionné qui doit être </a:t>
            </a:r>
            <a:endParaRPr lang="fr-FR" sz="1600" dirty="0" smtClean="0"/>
          </a:p>
          <a:p>
            <a:pPr>
              <a:lnSpc>
                <a:spcPct val="107000"/>
              </a:lnSpc>
            </a:pPr>
            <a:r>
              <a:rPr lang="fr-FR" sz="1600" dirty="0" smtClean="0"/>
              <a:t>«</a:t>
            </a:r>
            <a:r>
              <a:rPr lang="fr-FR" sz="1600" dirty="0"/>
              <a:t> </a:t>
            </a:r>
            <a:r>
              <a:rPr lang="fr-FR" sz="1600" b="1" dirty="0"/>
              <a:t>TVA sur les encaissements</a:t>
            </a:r>
            <a:r>
              <a:rPr lang="fr-FR" sz="1600" dirty="0"/>
              <a:t> </a:t>
            </a:r>
            <a:r>
              <a:rPr lang="fr-FR" sz="1600" dirty="0" smtClean="0"/>
              <a:t>».</a:t>
            </a:r>
            <a:endParaRPr lang="fr-FR" sz="1600" dirty="0"/>
          </a:p>
        </p:txBody>
      </p:sp>
      <p:cxnSp>
        <p:nvCxnSpPr>
          <p:cNvPr id="16" name="Connecteur droit avec flèche 15"/>
          <p:cNvCxnSpPr/>
          <p:nvPr/>
        </p:nvCxnSpPr>
        <p:spPr>
          <a:xfrm flipH="1">
            <a:off x="3227294" y="3796657"/>
            <a:ext cx="1982015" cy="62106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7530752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p:nvPr/>
        </p:nvPicPr>
        <p:blipFill>
          <a:blip r:embed="rId2"/>
          <a:stretch>
            <a:fillRect/>
          </a:stretch>
        </p:blipFill>
        <p:spPr>
          <a:xfrm>
            <a:off x="574242" y="316346"/>
            <a:ext cx="4467225" cy="4267200"/>
          </a:xfrm>
          <a:prstGeom prst="rect">
            <a:avLst/>
          </a:prstGeom>
        </p:spPr>
      </p:pic>
      <p:sp>
        <p:nvSpPr>
          <p:cNvPr id="3" name="ZoneTexte 2"/>
          <p:cNvSpPr txBox="1"/>
          <p:nvPr/>
        </p:nvSpPr>
        <p:spPr>
          <a:xfrm>
            <a:off x="7232072" y="446314"/>
            <a:ext cx="3131127" cy="2585323"/>
          </a:xfrm>
          <a:prstGeom prst="rect">
            <a:avLst/>
          </a:prstGeom>
          <a:noFill/>
        </p:spPr>
        <p:txBody>
          <a:bodyPr wrap="square" rtlCol="0">
            <a:spAutoFit/>
          </a:bodyPr>
          <a:lstStyle/>
          <a:p>
            <a:pPr algn="just"/>
            <a:r>
              <a:rPr lang="fr-FR" dirty="0" smtClean="0"/>
              <a:t>Les montants doivent se générer automatiquement avec l’analyse de votre facture. </a:t>
            </a:r>
          </a:p>
          <a:p>
            <a:r>
              <a:rPr lang="fr-FR" dirty="0" smtClean="0"/>
              <a:t>Penser à les vérifier.</a:t>
            </a:r>
          </a:p>
          <a:p>
            <a:endParaRPr lang="fr-FR" dirty="0"/>
          </a:p>
          <a:p>
            <a:r>
              <a:rPr lang="fr-FR" dirty="0" smtClean="0"/>
              <a:t>Si toutefois ils n’apparaissent pas, il faudra compléter manuellement les champs.</a:t>
            </a:r>
          </a:p>
          <a:p>
            <a:endParaRPr lang="fr-FR" dirty="0"/>
          </a:p>
        </p:txBody>
      </p:sp>
      <p:cxnSp>
        <p:nvCxnSpPr>
          <p:cNvPr id="5" name="Connecteur droit avec flèche 4"/>
          <p:cNvCxnSpPr/>
          <p:nvPr/>
        </p:nvCxnSpPr>
        <p:spPr>
          <a:xfrm flipH="1">
            <a:off x="3796145" y="1108364"/>
            <a:ext cx="3334328" cy="2032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7" name="Connecteur droit avec flèche 6"/>
          <p:cNvCxnSpPr/>
          <p:nvPr/>
        </p:nvCxnSpPr>
        <p:spPr>
          <a:xfrm flipH="1" flipV="1">
            <a:off x="3060676" y="2752165"/>
            <a:ext cx="4088269" cy="71147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9" name="Connecteur droit avec flèche 8"/>
          <p:cNvCxnSpPr/>
          <p:nvPr/>
        </p:nvCxnSpPr>
        <p:spPr>
          <a:xfrm flipH="1">
            <a:off x="3060676" y="3463636"/>
            <a:ext cx="4088269" cy="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11" name="Image 10"/>
          <p:cNvPicPr/>
          <p:nvPr/>
        </p:nvPicPr>
        <p:blipFill>
          <a:blip r:embed="rId3"/>
          <a:stretch>
            <a:fillRect/>
          </a:stretch>
        </p:blipFill>
        <p:spPr>
          <a:xfrm>
            <a:off x="716107" y="5472834"/>
            <a:ext cx="4552950" cy="742950"/>
          </a:xfrm>
          <a:prstGeom prst="rect">
            <a:avLst/>
          </a:prstGeom>
        </p:spPr>
      </p:pic>
      <p:sp>
        <p:nvSpPr>
          <p:cNvPr id="12" name="ZoneTexte 11"/>
          <p:cNvSpPr txBox="1"/>
          <p:nvPr/>
        </p:nvSpPr>
        <p:spPr>
          <a:xfrm>
            <a:off x="7148945" y="5472834"/>
            <a:ext cx="4064000" cy="646331"/>
          </a:xfrm>
          <a:prstGeom prst="rect">
            <a:avLst/>
          </a:prstGeom>
          <a:noFill/>
        </p:spPr>
        <p:txBody>
          <a:bodyPr wrap="square" rtlCol="0">
            <a:spAutoFit/>
          </a:bodyPr>
          <a:lstStyle/>
          <a:p>
            <a:r>
              <a:rPr lang="fr-FR" dirty="0" smtClean="0"/>
              <a:t>Si tout vous semble correct, vous pouvez valider l’envoi de votre facture.</a:t>
            </a:r>
            <a:endParaRPr lang="fr-FR" dirty="0"/>
          </a:p>
        </p:txBody>
      </p:sp>
      <p:cxnSp>
        <p:nvCxnSpPr>
          <p:cNvPr id="14" name="Connecteur droit avec flèche 13"/>
          <p:cNvCxnSpPr/>
          <p:nvPr/>
        </p:nvCxnSpPr>
        <p:spPr>
          <a:xfrm flipH="1" flipV="1">
            <a:off x="5041467" y="5795999"/>
            <a:ext cx="1931988" cy="4831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 name="ZoneTexte 3"/>
          <p:cNvSpPr txBox="1"/>
          <p:nvPr/>
        </p:nvSpPr>
        <p:spPr>
          <a:xfrm>
            <a:off x="7232072" y="2967317"/>
            <a:ext cx="3481591" cy="1754326"/>
          </a:xfrm>
          <a:prstGeom prst="rect">
            <a:avLst/>
          </a:prstGeom>
          <a:noFill/>
        </p:spPr>
        <p:txBody>
          <a:bodyPr wrap="square" rtlCol="0">
            <a:spAutoFit/>
          </a:bodyPr>
          <a:lstStyle/>
          <a:p>
            <a:r>
              <a:rPr lang="fr-FR" dirty="0"/>
              <a:t>Les champs «</a:t>
            </a:r>
            <a:r>
              <a:rPr lang="fr-FR" b="1" dirty="0"/>
              <a:t> Montant TTC </a:t>
            </a:r>
            <a:r>
              <a:rPr lang="fr-FR" dirty="0"/>
              <a:t>» et « </a:t>
            </a:r>
            <a:r>
              <a:rPr lang="fr-FR" b="1" dirty="0"/>
              <a:t>Net à payer</a:t>
            </a:r>
            <a:r>
              <a:rPr lang="fr-FR" dirty="0"/>
              <a:t> » se renseigneront automatiquement </a:t>
            </a:r>
          </a:p>
          <a:p>
            <a:r>
              <a:rPr lang="fr-FR" dirty="0"/>
              <a:t>lorsque vous </a:t>
            </a:r>
            <a:r>
              <a:rPr lang="fr-FR" dirty="0" smtClean="0"/>
              <a:t>renseignerez </a:t>
            </a:r>
            <a:r>
              <a:rPr lang="fr-FR" dirty="0"/>
              <a:t>les champs « </a:t>
            </a:r>
            <a:r>
              <a:rPr lang="fr-FR" b="1" dirty="0"/>
              <a:t>Montant HT</a:t>
            </a:r>
            <a:r>
              <a:rPr lang="fr-FR" dirty="0"/>
              <a:t> » et « </a:t>
            </a:r>
            <a:r>
              <a:rPr lang="fr-FR" b="1" dirty="0"/>
              <a:t>Montant TVA</a:t>
            </a:r>
            <a:r>
              <a:rPr lang="fr-FR" dirty="0"/>
              <a:t> » </a:t>
            </a:r>
            <a:r>
              <a:rPr lang="fr-FR" dirty="0" smtClean="0"/>
              <a:t>.</a:t>
            </a:r>
            <a:endParaRPr lang="fr-FR" dirty="0"/>
          </a:p>
        </p:txBody>
      </p:sp>
      <p:cxnSp>
        <p:nvCxnSpPr>
          <p:cNvPr id="16" name="Connecteur droit avec flèche 15"/>
          <p:cNvCxnSpPr/>
          <p:nvPr/>
        </p:nvCxnSpPr>
        <p:spPr>
          <a:xfrm flipH="1">
            <a:off x="3998259" y="1108364"/>
            <a:ext cx="3132214" cy="96248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3028460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sz="4000" dirty="0" smtClean="0">
                <a:solidFill>
                  <a:srgbClr val="0070C0"/>
                </a:solidFill>
              </a:rPr>
              <a:t>4/ Informations sur le traitement de votre facture</a:t>
            </a:r>
            <a:endParaRPr lang="fr-FR" sz="4000" dirty="0">
              <a:solidFill>
                <a:srgbClr val="0070C0"/>
              </a:solidFill>
            </a:endParaRPr>
          </a:p>
        </p:txBody>
      </p:sp>
      <p:sp>
        <p:nvSpPr>
          <p:cNvPr id="3" name="Espace réservé du contenu 2"/>
          <p:cNvSpPr>
            <a:spLocks noGrp="1"/>
          </p:cNvSpPr>
          <p:nvPr>
            <p:ph idx="1"/>
          </p:nvPr>
        </p:nvSpPr>
        <p:spPr/>
        <p:txBody>
          <a:bodyPr/>
          <a:lstStyle/>
          <a:p>
            <a:pPr algn="just"/>
            <a:r>
              <a:rPr lang="fr-FR" dirty="0"/>
              <a:t>Lorsque que vous avez un maître d’œuvre, c’est ce dernier qui reçoit d’abord votre projet de décompte et va établir un état d’acompte. Cet EA est ensuite transmis au maître d’ouvrage pour approbation et mise en paiement par le comptable </a:t>
            </a:r>
            <a:r>
              <a:rPr lang="fr-FR" dirty="0" smtClean="0"/>
              <a:t>public</a:t>
            </a:r>
          </a:p>
          <a:p>
            <a:pPr marL="0" indent="0" algn="just">
              <a:buNone/>
            </a:pPr>
            <a:endParaRPr lang="fr-FR" dirty="0" smtClean="0"/>
          </a:p>
          <a:p>
            <a:pPr algn="just"/>
            <a:r>
              <a:rPr lang="fr-FR" dirty="0" smtClean="0"/>
              <a:t>Nous attirons aussi votre attention sur le fait que le montant facturé peut différer du montant versé. En effet diverses variations peuvent intervenir (retenues de garantie, actualisations ou révisions des prix, récupération d’avance…)</a:t>
            </a:r>
            <a:endParaRPr lang="fr-FR" dirty="0"/>
          </a:p>
        </p:txBody>
      </p:sp>
    </p:spTree>
    <p:extLst>
      <p:ext uri="{BB962C8B-B14F-4D97-AF65-F5344CB8AC3E}">
        <p14:creationId xmlns:p14="http://schemas.microsoft.com/office/powerpoint/2010/main" val="1411389775"/>
      </p:ext>
    </p:extLst>
  </p:cSld>
  <p:clrMapOvr>
    <a:masterClrMapping/>
  </p:clrMapOvr>
  <p:timing>
    <p:tnLst>
      <p:par>
        <p:cTn id="1" dur="indefinite" restart="never" nodeType="tmRoot"/>
      </p:par>
    </p:tnLst>
  </p:timing>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105</TotalTime>
  <Words>510</Words>
  <Application>Microsoft Office PowerPoint</Application>
  <PresentationFormat>Grand écran</PresentationFormat>
  <Paragraphs>39</Paragraphs>
  <Slides>9</Slides>
  <Notes>0</Notes>
  <HiddenSlides>0</HiddenSlides>
  <MMClips>0</MMClips>
  <ScaleCrop>false</ScaleCrop>
  <HeadingPairs>
    <vt:vector size="6" baseType="variant">
      <vt:variant>
        <vt:lpstr>Polices utilisées</vt:lpstr>
      </vt:variant>
      <vt:variant>
        <vt:i4>4</vt:i4>
      </vt:variant>
      <vt:variant>
        <vt:lpstr>Thème</vt:lpstr>
      </vt:variant>
      <vt:variant>
        <vt:i4>1</vt:i4>
      </vt:variant>
      <vt:variant>
        <vt:lpstr>Titres des diapositives</vt:lpstr>
      </vt:variant>
      <vt:variant>
        <vt:i4>9</vt:i4>
      </vt:variant>
    </vt:vector>
  </HeadingPairs>
  <TitlesOfParts>
    <vt:vector size="14" baseType="lpstr">
      <vt:lpstr>Arial</vt:lpstr>
      <vt:lpstr>Calibri</vt:lpstr>
      <vt:lpstr>Calibri Light</vt:lpstr>
      <vt:lpstr>Times New Roman</vt:lpstr>
      <vt:lpstr>Thème Office</vt:lpstr>
      <vt:lpstr>Chorus pro travaux</vt:lpstr>
      <vt:lpstr>1/ Choix du fichier à importer et format de dépôt</vt:lpstr>
      <vt:lpstr>Présentation PowerPoint</vt:lpstr>
      <vt:lpstr>2/ Informations déposant, MOE et MOA</vt:lpstr>
      <vt:lpstr>Présentation PowerPoint</vt:lpstr>
      <vt:lpstr>Présentation PowerPoint</vt:lpstr>
      <vt:lpstr>3/ Informations de la facture</vt:lpstr>
      <vt:lpstr>Présentation PowerPoint</vt:lpstr>
      <vt:lpstr>4/ Informations sur le traitement de votre facture</vt:lpstr>
    </vt:vector>
  </TitlesOfParts>
  <Company>Ministère de la Justice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Chorus pro travaux</dc:title>
  <dc:creator>YVANEZ Lea</dc:creator>
  <cp:lastModifiedBy>DURIEZ Céline</cp:lastModifiedBy>
  <cp:revision>35</cp:revision>
  <dcterms:created xsi:type="dcterms:W3CDTF">2021-05-14T11:15:04Z</dcterms:created>
  <dcterms:modified xsi:type="dcterms:W3CDTF">2023-05-16T06:41:15Z</dcterms:modified>
</cp:coreProperties>
</file>